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352" r:id="rId2"/>
    <p:sldId id="331" r:id="rId3"/>
    <p:sldId id="359" r:id="rId4"/>
    <p:sldId id="360" r:id="rId5"/>
    <p:sldId id="367" r:id="rId6"/>
    <p:sldId id="364" r:id="rId7"/>
    <p:sldId id="365" r:id="rId8"/>
    <p:sldId id="362" r:id="rId9"/>
    <p:sldId id="363" r:id="rId10"/>
    <p:sldId id="304" r:id="rId11"/>
  </p:sldIdLst>
  <p:sldSz cx="9144000" cy="6858000" type="screen4x3"/>
  <p:notesSz cx="6669088" cy="9775825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7933"/>
    <a:srgbClr val="0067B4"/>
    <a:srgbClr val="003300"/>
    <a:srgbClr val="000000"/>
    <a:srgbClr val="41674A"/>
    <a:srgbClr val="005392"/>
    <a:srgbClr val="083763"/>
    <a:srgbClr val="BDDEFF"/>
  </p:clrMru>
</p:presentationPr>
</file>

<file path=ppt/tableStyles.xml><?xml version="1.0" encoding="utf-8"?>
<a:tblStyleLst xmlns:a="http://schemas.openxmlformats.org/drawingml/2006/main" def="{5C22544A-7EE6-4342-B048-85BDC9FD1C3A}">
  <a:tblStyle styleId="{0505E3EF-67EA-436B-97B2-0124C06EBD24}" styleName="Styl pośredni 4 — Ak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4" autoAdjust="0"/>
    <p:restoredTop sz="80900" autoAdjust="0"/>
  </p:normalViewPr>
  <p:slideViewPr>
    <p:cSldViewPr>
      <p:cViewPr varScale="1">
        <p:scale>
          <a:sx n="91" d="100"/>
          <a:sy n="91" d="100"/>
        </p:scale>
        <p:origin x="-125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515" cy="489185"/>
          </a:xfrm>
          <a:prstGeom prst="rect">
            <a:avLst/>
          </a:prstGeom>
        </p:spPr>
        <p:txBody>
          <a:bodyPr vert="horz" lIns="90571" tIns="45286" rIns="90571" bIns="4528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777002" y="0"/>
            <a:ext cx="2890514" cy="489185"/>
          </a:xfrm>
          <a:prstGeom prst="rect">
            <a:avLst/>
          </a:prstGeom>
        </p:spPr>
        <p:txBody>
          <a:bodyPr vert="horz" lIns="90571" tIns="45286" rIns="90571" bIns="4528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285068"/>
            <a:ext cx="2890515" cy="489184"/>
          </a:xfrm>
          <a:prstGeom prst="rect">
            <a:avLst/>
          </a:prstGeom>
        </p:spPr>
        <p:txBody>
          <a:bodyPr vert="horz" lIns="90571" tIns="45286" rIns="90571" bIns="4528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777002" y="9285068"/>
            <a:ext cx="2890514" cy="489184"/>
          </a:xfrm>
          <a:prstGeom prst="rect">
            <a:avLst/>
          </a:prstGeom>
        </p:spPr>
        <p:txBody>
          <a:bodyPr vert="horz" lIns="90571" tIns="45286" rIns="90571" bIns="4528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D27A4A3-4837-4FEE-88A2-702BFE64096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515" cy="489185"/>
          </a:xfrm>
          <a:prstGeom prst="rect">
            <a:avLst/>
          </a:prstGeom>
        </p:spPr>
        <p:txBody>
          <a:bodyPr vert="horz" lIns="90571" tIns="45286" rIns="90571" bIns="4528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777002" y="0"/>
            <a:ext cx="2890514" cy="489185"/>
          </a:xfrm>
          <a:prstGeom prst="rect">
            <a:avLst/>
          </a:prstGeom>
        </p:spPr>
        <p:txBody>
          <a:bodyPr vert="horz" lIns="90571" tIns="45286" rIns="90571" bIns="4528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892175" y="733425"/>
            <a:ext cx="4884738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71" tIns="45286" rIns="90571" bIns="45286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66437" y="4643320"/>
            <a:ext cx="5336214" cy="4399515"/>
          </a:xfrm>
          <a:prstGeom prst="rect">
            <a:avLst/>
          </a:prstGeom>
        </p:spPr>
        <p:txBody>
          <a:bodyPr vert="horz" lIns="90571" tIns="45286" rIns="90571" bIns="45286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285068"/>
            <a:ext cx="2890515" cy="489184"/>
          </a:xfrm>
          <a:prstGeom prst="rect">
            <a:avLst/>
          </a:prstGeom>
        </p:spPr>
        <p:txBody>
          <a:bodyPr vert="horz" lIns="90571" tIns="45286" rIns="90571" bIns="4528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777002" y="9285068"/>
            <a:ext cx="2890514" cy="489184"/>
          </a:xfrm>
          <a:prstGeom prst="rect">
            <a:avLst/>
          </a:prstGeom>
        </p:spPr>
        <p:txBody>
          <a:bodyPr vert="horz" lIns="90571" tIns="45286" rIns="90571" bIns="4528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A87BFA8-742A-476E-A379-746E2C0841A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Prostokąt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Prostokąt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Prostokąt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3" name="Symbol zastępczy stopki 1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343400" y="1039813"/>
            <a:ext cx="444500" cy="7334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0876D99C-022B-4EF6-BB5B-2E0DC2825F2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Prostokąt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Prostokąt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Prostokąt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Elipsa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3" name="Symbol zastępczy numeru slajdu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672C048D-9A3C-4E71-A93D-43605709AF0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14" name="Symbol zastępczy daty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5" name="Symbol zastępczy stopki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US" dirty="0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Prostokąt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Prostokąt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Prostokąt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rostokąt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Łącznik prosty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5" name="Symbol zastępczy stop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6" name="Symbol zastępczy daty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7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060DA443-1FD9-4495-B7B6-9ED208854D1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Łącznik prosty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0" name="Symbol zastępczy zawartości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2" name="Symbol zastępczy zawartości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4343400" y="1039813"/>
            <a:ext cx="444500" cy="7334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A7CB161F-DD64-431B-9377-80C0EEB7B61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rostokąt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rostokąt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Prostokąt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Łącznik prosty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Elipsa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Elipsa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4" name="Symbol zastępczy zawartości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26" name="Symbol zastępczy zawartości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23" name="Tytuł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8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9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charset="0"/>
              </a:defRPr>
            </a:lvl1pPr>
          </a:lstStyle>
          <a:p>
            <a:pPr>
              <a:defRPr/>
            </a:pPr>
            <a:fld id="{D12CC533-C24C-4837-858F-178AFD0CB41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D87AD69C-E5A3-4824-B43E-8667DDF18BC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Prostokąt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" name="Prostokąt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Prostokąt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Prostokąt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Prostokąt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fld id="{1A229C47-C992-4430-B9FB-F6CA579D37B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Prostokąt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Prostokąt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rostokąt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Łącznik prosty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0" name="Symbol zastępczy zawartości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6" name="Symbol zastępczy numeru slajd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B4921310-8A17-4553-A26E-5467C4FAEB4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17" name="Symbol zastępczy daty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8" name="Symbol zastępczy stopki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Łącznik prosty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Prostokąt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Prostokąt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rostokąt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6" name="Symbol zastępczy numeru slajd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D94A84F3-DCAA-4DEE-B47A-BF4FDC5DE55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17" name="Symbol zastępczy daty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8" name="Symbol zastępczy stopki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35" name="Symbol zastępczy tytułu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  <a:endParaRPr lang="en-US" smtClean="0"/>
          </a:p>
        </p:txBody>
      </p:sp>
      <p:sp>
        <p:nvSpPr>
          <p:cNvPr id="1036" name="Symbol zastępczy tekstu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75" r:id="rId1"/>
    <p:sldLayoutId id="2147484476" r:id="rId2"/>
    <p:sldLayoutId id="2147484477" r:id="rId3"/>
    <p:sldLayoutId id="2147484478" r:id="rId4"/>
    <p:sldLayoutId id="2147484479" r:id="rId5"/>
    <p:sldLayoutId id="2147484480" r:id="rId6"/>
    <p:sldLayoutId id="2147484481" r:id="rId7"/>
    <p:sldLayoutId id="2147484482" r:id="rId8"/>
    <p:sldLayoutId id="2147484483" r:id="rId9"/>
    <p:sldLayoutId id="2147484484" r:id="rId10"/>
    <p:sldLayoutId id="2147484485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88A44D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9BBB59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064A2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4BACC6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/>
          <p:cNvSpPr txBox="1">
            <a:spLocks/>
          </p:cNvSpPr>
          <p:nvPr/>
        </p:nvSpPr>
        <p:spPr bwMode="auto">
          <a:xfrm>
            <a:off x="323850" y="1773238"/>
            <a:ext cx="8496300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>
              <a:defRPr/>
            </a:pPr>
            <a:r>
              <a:rPr lang="pl-PL" sz="2400" b="1" dirty="0">
                <a:solidFill>
                  <a:srgbClr val="003300"/>
                </a:solidFill>
                <a:latin typeface="+mj-lt"/>
                <a:ea typeface="+mj-ea"/>
                <a:cs typeface="+mj-cs"/>
              </a:rPr>
              <a:t>Nowe, unijne przepisy dotyczące najwyższych dopuszczalnych poziomów </a:t>
            </a:r>
          </a:p>
          <a:p>
            <a:pPr algn="ctr" eaLnBrk="0" hangingPunct="0">
              <a:defRPr/>
            </a:pPr>
            <a:r>
              <a:rPr lang="pl-PL" sz="2400" b="1" dirty="0">
                <a:solidFill>
                  <a:srgbClr val="003300"/>
                </a:solidFill>
                <a:latin typeface="+mj-lt"/>
                <a:ea typeface="+mj-ea"/>
                <a:cs typeface="+mj-cs"/>
              </a:rPr>
              <a:t>wielopierścieniowych </a:t>
            </a:r>
          </a:p>
          <a:p>
            <a:pPr algn="ctr" eaLnBrk="0" hangingPunct="0">
              <a:defRPr/>
            </a:pPr>
            <a:r>
              <a:rPr lang="pl-PL" sz="2400" b="1" dirty="0">
                <a:solidFill>
                  <a:srgbClr val="003300"/>
                </a:solidFill>
                <a:latin typeface="+mj-lt"/>
                <a:ea typeface="+mj-ea"/>
                <a:cs typeface="+mj-cs"/>
              </a:rPr>
              <a:t>węglowodorów aromatycznych (WWA)</a:t>
            </a:r>
          </a:p>
          <a:p>
            <a:pPr algn="ctr" eaLnBrk="0" hangingPunct="0">
              <a:defRPr/>
            </a:pPr>
            <a:r>
              <a:rPr lang="pl-PL" sz="2400" b="1" dirty="0">
                <a:solidFill>
                  <a:srgbClr val="003300"/>
                </a:solidFill>
                <a:latin typeface="+mj-lt"/>
                <a:ea typeface="+mj-ea"/>
                <a:cs typeface="+mj-cs"/>
              </a:rPr>
              <a:t>w środkach spożywczych</a:t>
            </a:r>
          </a:p>
        </p:txBody>
      </p:sp>
      <p:pic>
        <p:nvPicPr>
          <p:cNvPr id="14339" name="Obraz 23" descr="logo_ministerstw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03688" y="260350"/>
            <a:ext cx="936625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rostokąt 8"/>
          <p:cNvSpPr>
            <a:spLocks noChangeArrowheads="1"/>
          </p:cNvSpPr>
          <p:nvPr/>
        </p:nvSpPr>
        <p:spPr bwMode="auto">
          <a:xfrm>
            <a:off x="179388" y="6381750"/>
            <a:ext cx="8785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l-PL" b="1" dirty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Ministerstwo Rolnictwa i Rozwoju Wsi</a:t>
            </a:r>
          </a:p>
        </p:txBody>
      </p:sp>
      <p:pic>
        <p:nvPicPr>
          <p:cNvPr id="14341" name="Obraz 4" descr="800px-Benzo-a-pyrene_svg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475" y="4508500"/>
            <a:ext cx="2376488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Obraz 6" descr="logo_ministerstw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98863" y="260350"/>
            <a:ext cx="1946275" cy="194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Prostokąt 8"/>
          <p:cNvSpPr>
            <a:spLocks noChangeArrowheads="1"/>
          </p:cNvSpPr>
          <p:nvPr/>
        </p:nvSpPr>
        <p:spPr bwMode="auto">
          <a:xfrm>
            <a:off x="0" y="6381750"/>
            <a:ext cx="8785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l-PL" b="1" dirty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Ministerstwo Rolnictwa i Rozwoju Wsi</a:t>
            </a:r>
          </a:p>
        </p:txBody>
      </p:sp>
      <p:sp>
        <p:nvSpPr>
          <p:cNvPr id="28" name="Prostokąt 8"/>
          <p:cNvSpPr>
            <a:spLocks noChangeArrowheads="1"/>
          </p:cNvSpPr>
          <p:nvPr/>
        </p:nvSpPr>
        <p:spPr bwMode="auto">
          <a:xfrm>
            <a:off x="0" y="7894638"/>
            <a:ext cx="8785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l-PL" b="1" dirty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Ministerstwo Rolnictwa i Rozwoju Wsi</a:t>
            </a:r>
          </a:p>
        </p:txBody>
      </p:sp>
      <p:pic>
        <p:nvPicPr>
          <p:cNvPr id="37" name="Obraz 36" descr="DSC0972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5157192"/>
            <a:ext cx="2636572" cy="12358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8" name="Obraz 37" descr="IMG_323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42152" y="5157536"/>
            <a:ext cx="2595376" cy="12300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9" name="Obraz 38" descr="DSC0969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00740" y="5157452"/>
            <a:ext cx="2829132" cy="12314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0" name="Obraz 39" descr="DSC0972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72200" y="5157192"/>
            <a:ext cx="2636572" cy="12358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4" name="Prostokąt zaokrąglony 53"/>
          <p:cNvSpPr/>
          <p:nvPr/>
        </p:nvSpPr>
        <p:spPr>
          <a:xfrm>
            <a:off x="935038" y="2997200"/>
            <a:ext cx="7273925" cy="136842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pl-PL" b="1" dirty="0">
                <a:solidFill>
                  <a:srgbClr val="003300"/>
                </a:solidFill>
              </a:rPr>
              <a:t>PRAWIDŁOWE PROWADZENIE PROCESU WĘDZENIA </a:t>
            </a:r>
          </a:p>
          <a:p>
            <a:pPr algn="ctr">
              <a:lnSpc>
                <a:spcPct val="150000"/>
              </a:lnSpc>
              <a:defRPr/>
            </a:pPr>
            <a:r>
              <a:rPr lang="pl-PL" b="1" dirty="0">
                <a:solidFill>
                  <a:srgbClr val="003300"/>
                </a:solidFill>
              </a:rPr>
              <a:t>ZAPEWNIA SPEŁNIENIE UNIJNYCH WYMAGAŃ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Obraz 23" descr="logo_ministerstw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60350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Prostokąt 8"/>
          <p:cNvSpPr>
            <a:spLocks noChangeArrowheads="1"/>
          </p:cNvSpPr>
          <p:nvPr/>
        </p:nvSpPr>
        <p:spPr bwMode="auto">
          <a:xfrm>
            <a:off x="179388" y="6381750"/>
            <a:ext cx="8785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l-PL" b="1" dirty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Ministerstwo Rolnictwa i Rozwoju Wsi</a:t>
            </a:r>
          </a:p>
        </p:txBody>
      </p:sp>
      <p:sp>
        <p:nvSpPr>
          <p:cNvPr id="11" name="Prostokąt zaokrąglony 10"/>
          <p:cNvSpPr/>
          <p:nvPr/>
        </p:nvSpPr>
        <p:spPr>
          <a:xfrm>
            <a:off x="1403350" y="3068638"/>
            <a:ext cx="6264275" cy="93662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defTabSz="666750">
              <a:lnSpc>
                <a:spcPct val="90000"/>
              </a:lnSpc>
              <a:spcAft>
                <a:spcPct val="35000"/>
              </a:spcAft>
              <a:defRPr/>
            </a:pPr>
            <a:r>
              <a:rPr lang="pl-PL" b="1" dirty="0">
                <a:solidFill>
                  <a:srgbClr val="003300"/>
                </a:solidFill>
              </a:rPr>
              <a:t>Nie będzie </a:t>
            </a:r>
            <a:r>
              <a:rPr lang="pl-PL" b="1">
                <a:solidFill>
                  <a:srgbClr val="003300"/>
                </a:solidFill>
              </a:rPr>
              <a:t>zakazu stosowania</a:t>
            </a:r>
            <a:endParaRPr lang="pl-PL" b="1" dirty="0">
              <a:solidFill>
                <a:srgbClr val="003300"/>
              </a:solidFill>
            </a:endParaRPr>
          </a:p>
          <a:p>
            <a:pPr algn="ctr" defTabSz="666750">
              <a:lnSpc>
                <a:spcPct val="90000"/>
              </a:lnSpc>
              <a:spcAft>
                <a:spcPct val="35000"/>
              </a:spcAft>
              <a:defRPr/>
            </a:pPr>
            <a:r>
              <a:rPr lang="pl-PL" b="1" dirty="0">
                <a:solidFill>
                  <a:srgbClr val="003300"/>
                </a:solidFill>
              </a:rPr>
              <a:t>tradycyjnych metod produkcji żywności</a:t>
            </a:r>
          </a:p>
        </p:txBody>
      </p:sp>
      <p:sp>
        <p:nvSpPr>
          <p:cNvPr id="15365" name="Tytuł 11"/>
          <p:cNvSpPr>
            <a:spLocks noGrp="1"/>
          </p:cNvSpPr>
          <p:nvPr>
            <p:ph type="title"/>
          </p:nvPr>
        </p:nvSpPr>
        <p:spPr>
          <a:xfrm>
            <a:off x="827088" y="228600"/>
            <a:ext cx="8137525" cy="823913"/>
          </a:xfrm>
        </p:spPr>
        <p:txBody>
          <a:bodyPr/>
          <a:lstStyle/>
          <a:p>
            <a:r>
              <a:rPr lang="pl-PL" sz="2800" b="1" smtClean="0">
                <a:solidFill>
                  <a:srgbClr val="003300"/>
                </a:solidFill>
              </a:rPr>
              <a:t>Wędzenie – nowe, unijne przepisy</a:t>
            </a:r>
          </a:p>
        </p:txBody>
      </p:sp>
      <p:sp>
        <p:nvSpPr>
          <p:cNvPr id="15" name="Prostokąt zaokrąglony 14"/>
          <p:cNvSpPr/>
          <p:nvPr/>
        </p:nvSpPr>
        <p:spPr>
          <a:xfrm>
            <a:off x="755650" y="1916113"/>
            <a:ext cx="7632700" cy="64928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defTabSz="666750">
              <a:lnSpc>
                <a:spcPct val="90000"/>
              </a:lnSpc>
              <a:spcAft>
                <a:spcPct val="35000"/>
              </a:spcAft>
              <a:defRPr/>
            </a:pPr>
            <a:r>
              <a:rPr lang="pl-PL" dirty="0">
                <a:solidFill>
                  <a:srgbClr val="003300"/>
                </a:solidFill>
              </a:rPr>
              <a:t> Unijne rozporządzanie </a:t>
            </a:r>
            <a:r>
              <a:rPr lang="pl-PL" dirty="0">
                <a:solidFill>
                  <a:srgbClr val="C00000"/>
                </a:solidFill>
              </a:rPr>
              <a:t>nie zakazuje </a:t>
            </a:r>
            <a:r>
              <a:rPr lang="pl-PL" dirty="0">
                <a:solidFill>
                  <a:srgbClr val="003300"/>
                </a:solidFill>
              </a:rPr>
              <a:t>wędzenia</a:t>
            </a:r>
          </a:p>
        </p:txBody>
      </p:sp>
      <p:pic>
        <p:nvPicPr>
          <p:cNvPr id="16" name="Obraz 15" descr="DSC0777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7984" y="4797152"/>
            <a:ext cx="1053480" cy="14046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" name="Obraz 16" descr="DSC0166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71800" y="4797152"/>
            <a:ext cx="1080120" cy="14401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" name="Obraz 17" descr="DSC01658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084168" y="4797152"/>
            <a:ext cx="1080120" cy="14401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9" name="Obraz 18" descr="DSC0777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07904" y="4797152"/>
            <a:ext cx="1053480" cy="14046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" name="Obraz 19" descr="DSC0166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51720" y="4797152"/>
            <a:ext cx="1080120" cy="14401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1" name="Obraz 20" descr="DSC01658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64088" y="4797152"/>
            <a:ext cx="1080120" cy="14401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aokrąglony 3"/>
          <p:cNvSpPr/>
          <p:nvPr/>
        </p:nvSpPr>
        <p:spPr>
          <a:xfrm>
            <a:off x="684213" y="1989138"/>
            <a:ext cx="7632700" cy="324008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pl-PL" dirty="0"/>
              <a:t>Wprowadzane przez Komisję Europejską przepisy </a:t>
            </a:r>
          </a:p>
          <a:p>
            <a:pPr algn="ctr">
              <a:defRPr/>
            </a:pPr>
            <a:r>
              <a:rPr lang="pl-PL" b="1" dirty="0">
                <a:solidFill>
                  <a:srgbClr val="C00000"/>
                </a:solidFill>
              </a:rPr>
              <a:t>mają ograniczyć ilość szkodliwych dla zdrowia substancji rakotwórczych.</a:t>
            </a:r>
            <a:r>
              <a:rPr lang="pl-PL" dirty="0">
                <a:solidFill>
                  <a:srgbClr val="C00000"/>
                </a:solidFill>
              </a:rPr>
              <a:t> </a:t>
            </a:r>
          </a:p>
          <a:p>
            <a:pPr algn="ctr">
              <a:defRPr/>
            </a:pPr>
            <a:endParaRPr lang="pl-PL" dirty="0"/>
          </a:p>
          <a:p>
            <a:pPr algn="ctr">
              <a:defRPr/>
            </a:pPr>
            <a:r>
              <a:rPr lang="pl-PL" dirty="0"/>
              <a:t>Rozporządzenie Komisji (UE) nr 835/2011 z dnia 19 sierpnia 2011 r. zmieniające rozporządzenie (WE) nr 1881/2006 odnośnie najwyższych dopuszczalnych poziomów wielopierścieniowych węglowodorów aromatycznych w środkach spożywczych. </a:t>
            </a:r>
          </a:p>
          <a:p>
            <a:pPr algn="ctr">
              <a:defRPr/>
            </a:pPr>
            <a:endParaRPr lang="pl-PL" dirty="0"/>
          </a:p>
          <a:p>
            <a:pPr algn="ctr">
              <a:defRPr/>
            </a:pPr>
            <a:r>
              <a:rPr lang="pl-PL" dirty="0"/>
              <a:t>Kwestie te leżą w kompetencji Ministra Zdrowia.</a:t>
            </a:r>
          </a:p>
        </p:txBody>
      </p:sp>
      <p:pic>
        <p:nvPicPr>
          <p:cNvPr id="16387" name="Obraz 23" descr="logo_ministerstw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60350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rostokąt 8"/>
          <p:cNvSpPr>
            <a:spLocks noChangeArrowheads="1"/>
          </p:cNvSpPr>
          <p:nvPr/>
        </p:nvSpPr>
        <p:spPr bwMode="auto">
          <a:xfrm>
            <a:off x="179388" y="6381750"/>
            <a:ext cx="8785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l-PL" b="1" dirty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Ministerstwo Rolnictwa i Rozwoju Wsi</a:t>
            </a:r>
          </a:p>
        </p:txBody>
      </p:sp>
      <p:sp>
        <p:nvSpPr>
          <p:cNvPr id="16389" name="Tytuł 11"/>
          <p:cNvSpPr>
            <a:spLocks noGrp="1"/>
          </p:cNvSpPr>
          <p:nvPr>
            <p:ph type="title"/>
          </p:nvPr>
        </p:nvSpPr>
        <p:spPr>
          <a:xfrm>
            <a:off x="827088" y="228600"/>
            <a:ext cx="8137525" cy="823913"/>
          </a:xfrm>
        </p:spPr>
        <p:txBody>
          <a:bodyPr/>
          <a:lstStyle/>
          <a:p>
            <a:r>
              <a:rPr lang="pl-PL" sz="2800" b="1" smtClean="0">
                <a:solidFill>
                  <a:srgbClr val="003300"/>
                </a:solidFill>
              </a:rPr>
              <a:t>Wędzenie – nowe, unijne przepisy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Obraz 23" descr="logo_ministerstw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60350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rostokąt 8"/>
          <p:cNvSpPr>
            <a:spLocks noChangeArrowheads="1"/>
          </p:cNvSpPr>
          <p:nvPr/>
        </p:nvSpPr>
        <p:spPr bwMode="auto">
          <a:xfrm>
            <a:off x="179388" y="6381750"/>
            <a:ext cx="8785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l-PL" b="1" dirty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Ministerstwo Rolnictwa i Rozwoju Wsi</a:t>
            </a:r>
          </a:p>
        </p:txBody>
      </p:sp>
      <p:sp>
        <p:nvSpPr>
          <p:cNvPr id="8" name="Prostokąt zaokrąglony 7"/>
          <p:cNvSpPr/>
          <p:nvPr/>
        </p:nvSpPr>
        <p:spPr>
          <a:xfrm>
            <a:off x="611188" y="4221163"/>
            <a:ext cx="7921625" cy="6477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pl-PL" sz="1600" dirty="0">
                <a:solidFill>
                  <a:srgbClr val="C00000"/>
                </a:solidFill>
              </a:rPr>
              <a:t>Prawidłowe prowadzenie procesu wędzenia zapewnia spełnienie unijnych wymagań.</a:t>
            </a:r>
          </a:p>
        </p:txBody>
      </p:sp>
      <p:sp>
        <p:nvSpPr>
          <p:cNvPr id="9" name="Prostokąt zaokrąglony 8"/>
          <p:cNvSpPr/>
          <p:nvPr/>
        </p:nvSpPr>
        <p:spPr>
          <a:xfrm>
            <a:off x="1476375" y="4941888"/>
            <a:ext cx="6264275" cy="863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l-PL" dirty="0"/>
          </a:p>
          <a:p>
            <a:pPr algn="ctr">
              <a:defRPr/>
            </a:pPr>
            <a:r>
              <a:rPr lang="pl-PL" dirty="0"/>
              <a:t>Z dotychczas przeprowadzonych badań wynika, </a:t>
            </a:r>
          </a:p>
          <a:p>
            <a:pPr algn="ctr">
              <a:defRPr/>
            </a:pPr>
            <a:r>
              <a:rPr lang="pl-PL" dirty="0"/>
              <a:t>że w zdecydowanej większości </a:t>
            </a:r>
          </a:p>
          <a:p>
            <a:pPr algn="ctr">
              <a:defRPr/>
            </a:pPr>
            <a:r>
              <a:rPr lang="pl-PL" dirty="0">
                <a:solidFill>
                  <a:srgbClr val="C00000"/>
                </a:solidFill>
              </a:rPr>
              <a:t>polskie wędzonki spełniają nowe, unijne normy.</a:t>
            </a:r>
            <a:endParaRPr lang="pl-PL" dirty="0"/>
          </a:p>
          <a:p>
            <a:pPr algn="ctr">
              <a:defRPr/>
            </a:pPr>
            <a:r>
              <a:rPr lang="pl-PL" dirty="0"/>
              <a:t> </a:t>
            </a:r>
          </a:p>
        </p:txBody>
      </p:sp>
      <p:sp>
        <p:nvSpPr>
          <p:cNvPr id="11" name="Prostokąt zaokrąglony 10"/>
          <p:cNvSpPr/>
          <p:nvPr/>
        </p:nvSpPr>
        <p:spPr>
          <a:xfrm>
            <a:off x="2627313" y="2276475"/>
            <a:ext cx="3889375" cy="136842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pl-PL" sz="1600" dirty="0"/>
              <a:t>najwyższy dopuszczalny poziom </a:t>
            </a:r>
            <a:r>
              <a:rPr lang="pl-PL" sz="1600" dirty="0" err="1"/>
              <a:t>benzo</a:t>
            </a:r>
            <a:r>
              <a:rPr lang="pl-PL" sz="1600" dirty="0"/>
              <a:t>(</a:t>
            </a:r>
            <a:r>
              <a:rPr lang="el-GR" sz="1600" dirty="0"/>
              <a:t>α</a:t>
            </a:r>
            <a:r>
              <a:rPr lang="pl-PL" sz="1600" dirty="0"/>
              <a:t>)</a:t>
            </a:r>
            <a:r>
              <a:rPr lang="pl-PL" sz="1600" dirty="0" err="1"/>
              <a:t>pirenu</a:t>
            </a:r>
            <a:r>
              <a:rPr lang="pl-PL" sz="1600" dirty="0"/>
              <a:t> </a:t>
            </a:r>
          </a:p>
          <a:p>
            <a:pPr algn="ctr">
              <a:defRPr/>
            </a:pPr>
            <a:r>
              <a:rPr lang="pl-PL" sz="1600" dirty="0"/>
              <a:t>w mięsie wędzonym </a:t>
            </a:r>
          </a:p>
          <a:p>
            <a:pPr algn="ctr">
              <a:defRPr/>
            </a:pPr>
            <a:r>
              <a:rPr lang="pl-PL" sz="1600" dirty="0"/>
              <a:t>i produktach mięsnych wędzonych </a:t>
            </a:r>
          </a:p>
        </p:txBody>
      </p:sp>
      <p:sp>
        <p:nvSpPr>
          <p:cNvPr id="12" name="Prostokąt zaokrąglony 11"/>
          <p:cNvSpPr/>
          <p:nvPr/>
        </p:nvSpPr>
        <p:spPr>
          <a:xfrm>
            <a:off x="3131840" y="1412776"/>
            <a:ext cx="2808312" cy="1008112"/>
          </a:xfrm>
          <a:prstGeom prst="roundRect">
            <a:avLst/>
          </a:prstGeom>
          <a:ln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pl-PL" sz="2400" b="1" dirty="0">
                <a:solidFill>
                  <a:srgbClr val="C00000"/>
                </a:solidFill>
              </a:rPr>
              <a:t>2 mikrogramy </a:t>
            </a:r>
          </a:p>
          <a:p>
            <a:pPr algn="ctr">
              <a:defRPr/>
            </a:pPr>
            <a:r>
              <a:rPr lang="pl-PL" sz="2400" b="1" dirty="0">
                <a:solidFill>
                  <a:srgbClr val="C00000"/>
                </a:solidFill>
              </a:rPr>
              <a:t>na kilogram</a:t>
            </a:r>
            <a:endParaRPr lang="pl-PL" sz="2400" b="1" dirty="0"/>
          </a:p>
        </p:txBody>
      </p:sp>
      <p:sp>
        <p:nvSpPr>
          <p:cNvPr id="14" name="Prostokąt zaokrąglony 13"/>
          <p:cNvSpPr/>
          <p:nvPr/>
        </p:nvSpPr>
        <p:spPr>
          <a:xfrm rot="20063606">
            <a:off x="390525" y="2184400"/>
            <a:ext cx="2151063" cy="350838"/>
          </a:xfrm>
          <a:prstGeom prst="roundRect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pl-PL" sz="1600" dirty="0"/>
              <a:t>od 1września 2014 r. </a:t>
            </a:r>
          </a:p>
        </p:txBody>
      </p:sp>
      <p:pic>
        <p:nvPicPr>
          <p:cNvPr id="17417" name="Obraz 9" descr="800px-Benzo-a-pyrene_svg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388" y="1916113"/>
            <a:ext cx="1382712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8" name="Tytuł 11"/>
          <p:cNvSpPr>
            <a:spLocks noGrp="1"/>
          </p:cNvSpPr>
          <p:nvPr>
            <p:ph type="title"/>
          </p:nvPr>
        </p:nvSpPr>
        <p:spPr>
          <a:xfrm>
            <a:off x="827088" y="228600"/>
            <a:ext cx="8137525" cy="823913"/>
          </a:xfrm>
        </p:spPr>
        <p:txBody>
          <a:bodyPr/>
          <a:lstStyle/>
          <a:p>
            <a:r>
              <a:rPr lang="pl-PL" sz="2800" b="1" smtClean="0">
                <a:solidFill>
                  <a:srgbClr val="003300"/>
                </a:solidFill>
              </a:rPr>
              <a:t>Wędzenie – nowe, unijne przepisy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250825" y="2060575"/>
          <a:ext cx="8640960" cy="4286952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296144"/>
                <a:gridCol w="792088"/>
                <a:gridCol w="1008112"/>
                <a:gridCol w="864096"/>
                <a:gridCol w="1008112"/>
                <a:gridCol w="864096"/>
                <a:gridCol w="1008112"/>
                <a:gridCol w="864096"/>
                <a:gridCol w="936104"/>
              </a:tblGrid>
              <a:tr h="226572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50" b="0" dirty="0" smtClean="0"/>
                        <a:t> </a:t>
                      </a:r>
                      <a:endParaRPr lang="pl-PL" sz="105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42" marR="31942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2012 r.</a:t>
                      </a:r>
                      <a:endParaRPr lang="pl-PL" sz="1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42" marR="31942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2013 r.</a:t>
                      </a:r>
                      <a:endParaRPr lang="pl-PL" sz="1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42" marR="31942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7851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liczba </a:t>
                      </a:r>
                      <a:r>
                        <a:rPr lang="pl-PL" sz="14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badań</a:t>
                      </a:r>
                      <a:endParaRPr lang="pl-PL" sz="14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42" marR="31942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liczba </a:t>
                      </a:r>
                      <a:r>
                        <a:rPr lang="pl-PL" sz="14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wyników niezgodnych</a:t>
                      </a:r>
                      <a:endParaRPr lang="pl-PL" sz="14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42" marR="31942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liczba </a:t>
                      </a:r>
                      <a:r>
                        <a:rPr lang="pl-PL" sz="14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badań</a:t>
                      </a:r>
                      <a:endParaRPr lang="pl-PL" sz="14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42" marR="31942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liczba </a:t>
                      </a:r>
                      <a:r>
                        <a:rPr lang="pl-PL" sz="14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wyników niezgodnych</a:t>
                      </a:r>
                      <a:endParaRPr lang="pl-PL" sz="14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42" marR="31942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14512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50" b="0" dirty="0" smtClean="0">
                          <a:solidFill>
                            <a:srgbClr val="0067B4"/>
                          </a:solidFill>
                        </a:rPr>
                        <a:t>urzędowych</a:t>
                      </a:r>
                      <a:endParaRPr lang="pl-PL" sz="1050" b="0" dirty="0">
                        <a:solidFill>
                          <a:srgbClr val="0067B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50" b="0" dirty="0" smtClean="0">
                          <a:solidFill>
                            <a:srgbClr val="407933"/>
                          </a:solidFill>
                        </a:rPr>
                        <a:t>właścicielskich</a:t>
                      </a:r>
                      <a:endParaRPr lang="pl-PL" sz="1050" b="0" dirty="0">
                        <a:solidFill>
                          <a:srgbClr val="407933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50" b="0" dirty="0" smtClean="0">
                          <a:solidFill>
                            <a:srgbClr val="0067B4"/>
                          </a:solidFill>
                        </a:rPr>
                        <a:t>urzędowych</a:t>
                      </a:r>
                      <a:endParaRPr lang="pl-PL" sz="1050" b="0" dirty="0">
                        <a:solidFill>
                          <a:srgbClr val="0067B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50" b="0" dirty="0" smtClean="0">
                          <a:solidFill>
                            <a:srgbClr val="407933"/>
                          </a:solidFill>
                        </a:rPr>
                        <a:t>właścicielskich</a:t>
                      </a:r>
                      <a:endParaRPr lang="pl-PL" sz="1050" b="0" dirty="0">
                        <a:solidFill>
                          <a:srgbClr val="407933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50" b="0" dirty="0" smtClean="0">
                          <a:solidFill>
                            <a:srgbClr val="0067B4"/>
                          </a:solidFill>
                        </a:rPr>
                        <a:t>urzędowych</a:t>
                      </a:r>
                      <a:endParaRPr lang="pl-PL" sz="1050" b="0" dirty="0">
                        <a:solidFill>
                          <a:srgbClr val="0067B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50" b="0" dirty="0" smtClean="0">
                          <a:solidFill>
                            <a:srgbClr val="407933"/>
                          </a:solidFill>
                        </a:rPr>
                        <a:t>właścicielskich</a:t>
                      </a:r>
                      <a:endParaRPr lang="pl-PL" sz="1050" b="0" dirty="0">
                        <a:solidFill>
                          <a:srgbClr val="407933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50" b="0" dirty="0" smtClean="0">
                          <a:solidFill>
                            <a:srgbClr val="0067B4"/>
                          </a:solidFill>
                        </a:rPr>
                        <a:t>urzędowych</a:t>
                      </a:r>
                      <a:endParaRPr lang="pl-PL" sz="1050" b="0" dirty="0">
                        <a:solidFill>
                          <a:srgbClr val="0067B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50" b="0" dirty="0" smtClean="0">
                          <a:solidFill>
                            <a:srgbClr val="407933"/>
                          </a:solidFill>
                        </a:rPr>
                        <a:t>właścicielskich</a:t>
                      </a:r>
                      <a:endParaRPr lang="pl-PL" sz="1050" b="0" dirty="0">
                        <a:solidFill>
                          <a:srgbClr val="407933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42" marR="31942" marT="0" marB="0" anchor="ctr"/>
                </a:tc>
              </a:tr>
              <a:tr h="13346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50" dirty="0" smtClean="0"/>
                        <a:t>ZAKŁADY PRODUKUJĄCE </a:t>
                      </a:r>
                      <a:r>
                        <a:rPr lang="pl-PL" sz="1050" b="1" dirty="0" smtClean="0"/>
                        <a:t>MIĘSO WĘDZONE </a:t>
                      </a:r>
                      <a:r>
                        <a:rPr lang="pl-PL" sz="1050" dirty="0" smtClean="0"/>
                        <a:t>I/LUB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50" b="1" dirty="0" smtClean="0"/>
                        <a:t>PRODUKTY MIĘSNE WĘDZONE</a:t>
                      </a:r>
                      <a:endParaRPr lang="pl-PL" sz="10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67B4"/>
                          </a:solidFill>
                        </a:rPr>
                        <a:t>3</a:t>
                      </a:r>
                      <a:endParaRPr lang="pl-PL" sz="2000" dirty="0">
                        <a:solidFill>
                          <a:srgbClr val="0067B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407933"/>
                          </a:solidFill>
                        </a:rPr>
                        <a:t>148</a:t>
                      </a:r>
                      <a:endParaRPr lang="pl-PL" sz="2000" dirty="0">
                        <a:solidFill>
                          <a:srgbClr val="407933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67B4"/>
                          </a:solidFill>
                        </a:rPr>
                        <a:t>0 </a:t>
                      </a:r>
                      <a:endParaRPr lang="pl-PL" sz="2000" dirty="0">
                        <a:solidFill>
                          <a:srgbClr val="0067B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0" dirty="0">
                          <a:solidFill>
                            <a:srgbClr val="407933"/>
                          </a:solidFill>
                        </a:rPr>
                        <a:t>2</a:t>
                      </a:r>
                      <a:endParaRPr lang="pl-PL" sz="2000" b="0" dirty="0">
                        <a:solidFill>
                          <a:srgbClr val="407933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67B4"/>
                          </a:solidFill>
                        </a:rPr>
                        <a:t>69</a:t>
                      </a:r>
                      <a:endParaRPr lang="pl-PL" sz="2000" dirty="0">
                        <a:solidFill>
                          <a:srgbClr val="0067B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407933"/>
                          </a:solidFill>
                        </a:rPr>
                        <a:t>435</a:t>
                      </a:r>
                      <a:endParaRPr lang="pl-PL" sz="2000" dirty="0">
                        <a:solidFill>
                          <a:srgbClr val="407933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67B4"/>
                          </a:solidFill>
                        </a:rPr>
                        <a:t>4</a:t>
                      </a:r>
                      <a:endParaRPr lang="pl-PL" sz="2000" dirty="0">
                        <a:solidFill>
                          <a:srgbClr val="0067B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407933"/>
                          </a:solidFill>
                        </a:rPr>
                        <a:t>1</a:t>
                      </a:r>
                      <a:endParaRPr lang="pl-PL" sz="2000" dirty="0">
                        <a:solidFill>
                          <a:srgbClr val="407933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42" marR="31942" marT="0" marB="0" anchor="ctr"/>
                </a:tc>
              </a:tr>
              <a:tr h="12961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50" dirty="0" smtClean="0"/>
                        <a:t>ZAKŁADY PRODUKUJĄCE </a:t>
                      </a:r>
                      <a:r>
                        <a:rPr lang="pl-PL" sz="1050" b="1" dirty="0" smtClean="0"/>
                        <a:t>RYBY WĘDZONE </a:t>
                      </a:r>
                      <a:r>
                        <a:rPr lang="pl-PL" sz="1050" dirty="0" smtClean="0"/>
                        <a:t/>
                      </a:r>
                      <a:br>
                        <a:rPr lang="pl-PL" sz="1050" dirty="0" smtClean="0"/>
                      </a:br>
                      <a:r>
                        <a:rPr lang="pl-PL" sz="1050" dirty="0" smtClean="0"/>
                        <a:t>I/LUB</a:t>
                      </a:r>
                      <a:r>
                        <a:rPr lang="pl-PL" sz="1050" baseline="0" dirty="0" smtClean="0"/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50" b="1" dirty="0" smtClean="0"/>
                        <a:t>PRODUKTY RYBOŁÓWSTWA WĘDZONE</a:t>
                      </a:r>
                      <a:endParaRPr lang="pl-PL" sz="10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67B4"/>
                          </a:solidFill>
                        </a:rPr>
                        <a:t>2</a:t>
                      </a:r>
                      <a:endParaRPr lang="pl-PL" sz="2000" dirty="0">
                        <a:solidFill>
                          <a:srgbClr val="0067B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407933"/>
                          </a:solidFill>
                        </a:rPr>
                        <a:t>61</a:t>
                      </a:r>
                      <a:endParaRPr lang="pl-PL" sz="2000" dirty="0">
                        <a:solidFill>
                          <a:srgbClr val="407933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67B4"/>
                          </a:solidFill>
                        </a:rPr>
                        <a:t>0</a:t>
                      </a:r>
                      <a:endParaRPr lang="pl-PL" sz="2000" dirty="0">
                        <a:solidFill>
                          <a:srgbClr val="0067B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0" dirty="0">
                          <a:solidFill>
                            <a:srgbClr val="407933"/>
                          </a:solidFill>
                        </a:rPr>
                        <a:t>0</a:t>
                      </a:r>
                      <a:endParaRPr lang="pl-PL" sz="2000" b="0" dirty="0">
                        <a:solidFill>
                          <a:srgbClr val="407933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67B4"/>
                          </a:solidFill>
                        </a:rPr>
                        <a:t>10</a:t>
                      </a:r>
                      <a:endParaRPr lang="pl-PL" sz="2000" dirty="0">
                        <a:solidFill>
                          <a:srgbClr val="0067B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407933"/>
                          </a:solidFill>
                        </a:rPr>
                        <a:t>95</a:t>
                      </a:r>
                      <a:endParaRPr lang="pl-PL" sz="2000" dirty="0">
                        <a:solidFill>
                          <a:srgbClr val="407933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67B4"/>
                          </a:solidFill>
                        </a:rPr>
                        <a:t>1</a:t>
                      </a:r>
                      <a:endParaRPr lang="pl-PL" sz="2000" dirty="0">
                        <a:solidFill>
                          <a:srgbClr val="0067B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407933"/>
                          </a:solidFill>
                        </a:rPr>
                        <a:t>1</a:t>
                      </a:r>
                      <a:endParaRPr lang="pl-PL" sz="2000" dirty="0">
                        <a:solidFill>
                          <a:srgbClr val="407933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42" marR="31942" marT="0" marB="0" anchor="ctr"/>
                </a:tc>
              </a:tr>
              <a:tr h="4705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RAZEM</a:t>
                      </a:r>
                      <a:endParaRPr lang="pl-PL" sz="18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rgbClr val="0067B4"/>
                          </a:solidFill>
                        </a:rPr>
                        <a:t>5</a:t>
                      </a:r>
                      <a:endParaRPr lang="pl-PL" sz="2000" b="1" dirty="0">
                        <a:solidFill>
                          <a:srgbClr val="0067B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rgbClr val="407933"/>
                          </a:solidFill>
                        </a:rPr>
                        <a:t>209</a:t>
                      </a:r>
                      <a:endParaRPr lang="pl-PL" sz="2000" b="1" dirty="0">
                        <a:solidFill>
                          <a:srgbClr val="407933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rgbClr val="0067B4"/>
                          </a:solidFill>
                        </a:rPr>
                        <a:t>0</a:t>
                      </a:r>
                      <a:endParaRPr lang="pl-PL" sz="2000" b="1" dirty="0">
                        <a:solidFill>
                          <a:srgbClr val="0067B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rgbClr val="407933"/>
                          </a:solidFill>
                        </a:rPr>
                        <a:t>2</a:t>
                      </a:r>
                      <a:endParaRPr lang="pl-PL" sz="2000" b="1" dirty="0">
                        <a:solidFill>
                          <a:srgbClr val="407933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rgbClr val="0067B4"/>
                          </a:solidFill>
                        </a:rPr>
                        <a:t>79</a:t>
                      </a:r>
                      <a:endParaRPr lang="pl-PL" sz="2000" b="1" dirty="0">
                        <a:solidFill>
                          <a:srgbClr val="0067B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rgbClr val="407933"/>
                          </a:solidFill>
                        </a:rPr>
                        <a:t>530</a:t>
                      </a:r>
                      <a:endParaRPr lang="pl-PL" sz="2000" b="1" dirty="0">
                        <a:solidFill>
                          <a:srgbClr val="407933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rgbClr val="0067B4"/>
                          </a:solidFill>
                        </a:rPr>
                        <a:t>5</a:t>
                      </a:r>
                      <a:endParaRPr lang="pl-PL" sz="2000" b="1" dirty="0">
                        <a:solidFill>
                          <a:srgbClr val="0067B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rgbClr val="407933"/>
                          </a:solidFill>
                        </a:rPr>
                        <a:t>2</a:t>
                      </a:r>
                      <a:endParaRPr lang="pl-PL" sz="2000" b="1" dirty="0">
                        <a:solidFill>
                          <a:srgbClr val="407933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42" marR="31942" marT="0" marB="0" anchor="ctr"/>
                </a:tc>
              </a:tr>
            </a:tbl>
          </a:graphicData>
        </a:graphic>
      </p:graphicFrame>
      <p:sp>
        <p:nvSpPr>
          <p:cNvPr id="5" name="Prostokąt 8"/>
          <p:cNvSpPr>
            <a:spLocks noChangeArrowheads="1"/>
          </p:cNvSpPr>
          <p:nvPr/>
        </p:nvSpPr>
        <p:spPr bwMode="auto">
          <a:xfrm>
            <a:off x="179388" y="6381750"/>
            <a:ext cx="8785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l-PL" b="1" dirty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Ministerstwo Rolnictwa i Rozwoju Wsi</a:t>
            </a:r>
          </a:p>
        </p:txBody>
      </p:sp>
      <p:pic>
        <p:nvPicPr>
          <p:cNvPr id="18495" name="Obraz 23" descr="logo_ministerstw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60350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96" name="Tytuł 11"/>
          <p:cNvSpPr>
            <a:spLocks noGrp="1"/>
          </p:cNvSpPr>
          <p:nvPr>
            <p:ph type="title"/>
          </p:nvPr>
        </p:nvSpPr>
        <p:spPr>
          <a:xfrm>
            <a:off x="827088" y="228600"/>
            <a:ext cx="8137525" cy="823913"/>
          </a:xfrm>
        </p:spPr>
        <p:txBody>
          <a:bodyPr/>
          <a:lstStyle/>
          <a:p>
            <a:r>
              <a:rPr lang="pl-PL" sz="2800" b="1" smtClean="0">
                <a:solidFill>
                  <a:srgbClr val="003300"/>
                </a:solidFill>
              </a:rPr>
              <a:t>Wędzenie – nowe, unijne przepisy</a:t>
            </a:r>
          </a:p>
        </p:txBody>
      </p:sp>
      <p:sp>
        <p:nvSpPr>
          <p:cNvPr id="9" name="Prostokąt zaokrąglony 8"/>
          <p:cNvSpPr/>
          <p:nvPr/>
        </p:nvSpPr>
        <p:spPr>
          <a:xfrm>
            <a:off x="468313" y="1341438"/>
            <a:ext cx="8135937" cy="57467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pl-PL" sz="1400" dirty="0"/>
              <a:t>Badania urzędowe i właścicielskie w kierunku WWA wykonane w latach 2012-2013 </a:t>
            </a:r>
          </a:p>
          <a:p>
            <a:pPr algn="ctr">
              <a:defRPr/>
            </a:pPr>
            <a:r>
              <a:rPr lang="pl-PL" sz="1400" dirty="0"/>
              <a:t>przez Inspekcję Weterynaryjną i zakłady będące pod jej nadzorem.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Obraz 23" descr="logo_ministerstw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60350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rostokąt 8"/>
          <p:cNvSpPr>
            <a:spLocks noChangeArrowheads="1"/>
          </p:cNvSpPr>
          <p:nvPr/>
        </p:nvSpPr>
        <p:spPr bwMode="auto">
          <a:xfrm>
            <a:off x="179388" y="6381750"/>
            <a:ext cx="8785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l-PL" b="1" dirty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Ministerstwo Rolnictwa i Rozwoju Wsi</a:t>
            </a:r>
          </a:p>
        </p:txBody>
      </p:sp>
      <p:sp>
        <p:nvSpPr>
          <p:cNvPr id="7" name="Prostokąt zaokrąglony 6"/>
          <p:cNvSpPr/>
          <p:nvPr/>
        </p:nvSpPr>
        <p:spPr>
          <a:xfrm>
            <a:off x="468313" y="1557338"/>
            <a:ext cx="8135937" cy="100806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pl-PL" sz="1600" dirty="0"/>
              <a:t>Badania żywności pochodzenia zwierzęcego w kierunku zawartości WWA przeprowadzanych przez organy Państwowej Inspekcji Sanitarnej w ramach urzędowej kontroli żywności, w latach 2010-2012: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323850" y="2852738"/>
          <a:ext cx="8496944" cy="2736304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864096"/>
                <a:gridCol w="1800200"/>
                <a:gridCol w="1440160"/>
                <a:gridCol w="1728192"/>
                <a:gridCol w="1368152"/>
                <a:gridCol w="1296144"/>
              </a:tblGrid>
              <a:tr h="9944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/>
                        <a:t>r</a:t>
                      </a:r>
                      <a:r>
                        <a:rPr lang="pl-PL" sz="1200" b="1" dirty="0" smtClean="0"/>
                        <a:t>ok</a:t>
                      </a:r>
                      <a:endParaRPr lang="pl-PL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59" marR="608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/>
                        <a:t>l</a:t>
                      </a:r>
                      <a:r>
                        <a:rPr lang="pl-PL" sz="1200" b="1" dirty="0" smtClean="0"/>
                        <a:t>iczba </a:t>
                      </a:r>
                      <a:r>
                        <a:rPr lang="pl-PL" sz="1200" b="1" dirty="0"/>
                        <a:t>próbek</a:t>
                      </a:r>
                      <a:endParaRPr lang="pl-PL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59" marR="608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/>
                        <a:t>GRUPA: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/>
                        <a:t>mięso, podroby </a:t>
                      </a:r>
                      <a:br>
                        <a:rPr lang="pl-PL" sz="1200" b="1" dirty="0" smtClean="0"/>
                      </a:br>
                      <a:r>
                        <a:rPr lang="pl-PL" sz="1200" b="1" dirty="0" smtClean="0"/>
                        <a:t>i produkty mięsne</a:t>
                      </a:r>
                      <a:endParaRPr lang="pl-PL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59" marR="608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/>
                        <a:t>GRUPA: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/>
                        <a:t>drób</a:t>
                      </a:r>
                      <a:r>
                        <a:rPr lang="pl-PL" sz="1200" b="1" dirty="0"/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/>
                        <a:t>podroby </a:t>
                      </a:r>
                      <a:r>
                        <a:rPr lang="pl-PL" sz="1200" b="1" dirty="0"/>
                        <a:t>i produkty drobiarskie</a:t>
                      </a:r>
                      <a:endParaRPr lang="pl-PL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59" marR="608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/>
                        <a:t>GRUPA: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/>
                        <a:t>ryby </a:t>
                      </a:r>
                      <a:r>
                        <a:rPr lang="pl-PL" sz="1200" b="1" dirty="0"/>
                        <a:t>i owoce morza i ich przetwory</a:t>
                      </a:r>
                      <a:endParaRPr lang="pl-PL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59" marR="608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/>
                        <a:t>GRUPA: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/>
                        <a:t>wyroby </a:t>
                      </a:r>
                      <a:r>
                        <a:rPr lang="pl-PL" sz="1200" b="1"/>
                        <a:t>garmażeryjne </a:t>
                      </a:r>
                      <a:r>
                        <a:rPr lang="pl-PL" sz="1200" b="1" smtClean="0"/>
                        <a:t/>
                      </a:r>
                      <a:br>
                        <a:rPr lang="pl-PL" sz="1200" b="1" smtClean="0"/>
                      </a:br>
                      <a:r>
                        <a:rPr lang="pl-PL" sz="1200" b="1" smtClean="0"/>
                        <a:t>i </a:t>
                      </a:r>
                      <a:r>
                        <a:rPr lang="pl-PL" sz="1200" b="1" dirty="0"/>
                        <a:t>kulinarne*</a:t>
                      </a:r>
                      <a:endParaRPr lang="pl-PL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59" marR="60859" marT="0" marB="0" anchor="ctr"/>
                </a:tc>
              </a:tr>
              <a:tr h="30173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/>
                        <a:t>2012</a:t>
                      </a:r>
                      <a:endParaRPr lang="pl-PL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59" marR="608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</a:rPr>
                        <a:t>zbadanych</a:t>
                      </a:r>
                      <a:endParaRPr lang="pl-PL" sz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59" marR="608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</a:rPr>
                        <a:t>52</a:t>
                      </a:r>
                      <a:endParaRPr lang="pl-PL" sz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59" marR="608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</a:rPr>
                        <a:t>52</a:t>
                      </a:r>
                      <a:endParaRPr lang="pl-PL" sz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59" marR="608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</a:rPr>
                        <a:t>209</a:t>
                      </a:r>
                      <a:endParaRPr lang="pl-PL" sz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59" marR="608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</a:rPr>
                        <a:t>13</a:t>
                      </a:r>
                      <a:endParaRPr lang="pl-PL" sz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59" marR="60859" marT="0" marB="0" anchor="ctr"/>
                </a:tc>
              </a:tr>
              <a:tr h="288032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C00000"/>
                          </a:solidFill>
                        </a:rPr>
                        <a:t>zdyskwalifikowanych</a:t>
                      </a:r>
                      <a:endParaRPr lang="pl-PL" sz="12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59" marR="608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pl-PL" sz="12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59" marR="608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pl-PL" sz="12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59" marR="608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pl-PL" sz="12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59" marR="608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pl-PL" sz="12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59" marR="60859" marT="0" marB="0" anchor="ctr"/>
                </a:tc>
              </a:tr>
              <a:tr h="28803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/>
                        <a:t>2011</a:t>
                      </a:r>
                      <a:endParaRPr lang="pl-PL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59" marR="608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</a:rPr>
                        <a:t>zbadanych </a:t>
                      </a:r>
                      <a:endParaRPr lang="pl-PL" sz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59" marR="608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</a:rPr>
                        <a:t>58</a:t>
                      </a:r>
                      <a:endParaRPr lang="pl-PL" sz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59" marR="608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</a:rPr>
                        <a:t>54</a:t>
                      </a:r>
                      <a:endParaRPr lang="pl-PL" sz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59" marR="608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</a:rPr>
                        <a:t>190</a:t>
                      </a:r>
                      <a:endParaRPr lang="pl-PL" sz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59" marR="608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</a:rPr>
                        <a:t>-</a:t>
                      </a:r>
                      <a:endParaRPr lang="pl-PL" sz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59" marR="60859" marT="0" marB="0" anchor="ctr"/>
                </a:tc>
              </a:tr>
              <a:tr h="288032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C00000"/>
                          </a:solidFill>
                        </a:rPr>
                        <a:t>zdyskwalifikowanych</a:t>
                      </a:r>
                      <a:endParaRPr lang="pl-PL" sz="12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59" marR="608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pl-PL" sz="12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59" marR="608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pl-PL" sz="12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59" marR="608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pl-PL" sz="12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59" marR="608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C00000"/>
                          </a:solidFill>
                        </a:rPr>
                        <a:t>-</a:t>
                      </a:r>
                      <a:endParaRPr lang="pl-PL" sz="12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59" marR="60859" marT="0" marB="0" anchor="ctr"/>
                </a:tc>
              </a:tr>
              <a:tr h="28803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/>
                        <a:t>2010</a:t>
                      </a:r>
                      <a:endParaRPr lang="pl-PL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59" marR="608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</a:rPr>
                        <a:t>zbadanych</a:t>
                      </a:r>
                      <a:endParaRPr lang="pl-PL" sz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59" marR="608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</a:rPr>
                        <a:t>23</a:t>
                      </a:r>
                      <a:endParaRPr lang="pl-PL" sz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59" marR="608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</a:rPr>
                        <a:t>26</a:t>
                      </a:r>
                      <a:endParaRPr lang="pl-PL" sz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59" marR="608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solidFill>
                            <a:srgbClr val="000000"/>
                          </a:solidFill>
                        </a:rPr>
                        <a:t>251</a:t>
                      </a:r>
                      <a:endParaRPr lang="pl-PL" sz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59" marR="608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</a:rPr>
                        <a:t>-</a:t>
                      </a:r>
                      <a:endParaRPr lang="pl-PL" sz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59" marR="60859" marT="0" marB="0" anchor="ctr"/>
                </a:tc>
              </a:tr>
              <a:tr h="288032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C00000"/>
                          </a:solidFill>
                        </a:rPr>
                        <a:t>zdyskwalifikowanych</a:t>
                      </a:r>
                      <a:endParaRPr lang="pl-PL" sz="12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59" marR="608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pl-PL" sz="12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59" marR="608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pl-PL" sz="12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59" marR="608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pl-PL" sz="12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59" marR="608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C00000"/>
                          </a:solidFill>
                        </a:rPr>
                        <a:t>-</a:t>
                      </a:r>
                      <a:endParaRPr lang="pl-PL" sz="12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59" marR="60859" marT="0" marB="0" anchor="ctr"/>
                </a:tc>
              </a:tr>
            </a:tbl>
          </a:graphicData>
        </a:graphic>
      </p:graphicFrame>
      <p:sp>
        <p:nvSpPr>
          <p:cNvPr id="9" name="Prostokąt zaokrąglony 8"/>
          <p:cNvSpPr/>
          <p:nvPr/>
        </p:nvSpPr>
        <p:spPr>
          <a:xfrm>
            <a:off x="4716463" y="5876925"/>
            <a:ext cx="4103687" cy="279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pl-PL" sz="1000" dirty="0">
                <a:solidFill>
                  <a:srgbClr val="000000"/>
                </a:solidFill>
              </a:rPr>
              <a:t>* mięso poddane obróbce cieplnej (grillowaniu i pieczeniu na ruszcie)</a:t>
            </a:r>
          </a:p>
        </p:txBody>
      </p:sp>
      <p:sp>
        <p:nvSpPr>
          <p:cNvPr id="19517" name="Tytuł 11"/>
          <p:cNvSpPr>
            <a:spLocks noGrp="1"/>
          </p:cNvSpPr>
          <p:nvPr>
            <p:ph type="title"/>
          </p:nvPr>
        </p:nvSpPr>
        <p:spPr>
          <a:xfrm>
            <a:off x="827088" y="228600"/>
            <a:ext cx="8137525" cy="823913"/>
          </a:xfrm>
        </p:spPr>
        <p:txBody>
          <a:bodyPr/>
          <a:lstStyle/>
          <a:p>
            <a:r>
              <a:rPr lang="pl-PL" sz="2800" b="1" smtClean="0">
                <a:solidFill>
                  <a:srgbClr val="003300"/>
                </a:solidFill>
              </a:rPr>
              <a:t>Wędzenie – nowe, unijne przepisy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Obraz 23" descr="logo_ministerstw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60350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rostokąt 8"/>
          <p:cNvSpPr>
            <a:spLocks noChangeArrowheads="1"/>
          </p:cNvSpPr>
          <p:nvPr/>
        </p:nvSpPr>
        <p:spPr bwMode="auto">
          <a:xfrm>
            <a:off x="179388" y="6381750"/>
            <a:ext cx="8785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l-PL" b="1" dirty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Ministerstwo Rolnictwa i Rozwoju Wsi</a:t>
            </a:r>
          </a:p>
        </p:txBody>
      </p:sp>
      <p:sp>
        <p:nvSpPr>
          <p:cNvPr id="20484" name="Tytuł 11"/>
          <p:cNvSpPr>
            <a:spLocks noGrp="1"/>
          </p:cNvSpPr>
          <p:nvPr>
            <p:ph type="title"/>
          </p:nvPr>
        </p:nvSpPr>
        <p:spPr>
          <a:xfrm>
            <a:off x="827088" y="228600"/>
            <a:ext cx="8137525" cy="823913"/>
          </a:xfrm>
        </p:spPr>
        <p:txBody>
          <a:bodyPr/>
          <a:lstStyle/>
          <a:p>
            <a:r>
              <a:rPr lang="pl-PL" sz="2800" b="1" smtClean="0">
                <a:solidFill>
                  <a:srgbClr val="003300"/>
                </a:solidFill>
              </a:rPr>
              <a:t>Wędzenie – nowe, unijne przepisy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395288" y="1844675"/>
          <a:ext cx="8352928" cy="4306002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2639258"/>
                <a:gridCol w="1393190"/>
                <a:gridCol w="1368152"/>
                <a:gridCol w="1440160"/>
                <a:gridCol w="1512168"/>
              </a:tblGrid>
              <a:tr h="115212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/>
                        <a:t>RODZAJ ASORTYMENTU</a:t>
                      </a:r>
                      <a:endParaRPr lang="pl-PL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93" marR="38793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 smtClean="0"/>
                        <a:t>ZAKŁADY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 smtClean="0"/>
                        <a:t>ZATWIERDZONE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 smtClean="0"/>
                        <a:t>Z ROZP. (WE) NR 853/2004</a:t>
                      </a:r>
                      <a:endParaRPr lang="pl-PL" sz="11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 tym z odstępstwem  o małej zdolności produkcyjnej zatwierdzone zgodnie z art. 10 ust. 3 (WE) Nr 853/2004</a:t>
                      </a:r>
                      <a:endParaRPr lang="pl-P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93" marR="38793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 smtClean="0"/>
                        <a:t>ZAKŁADY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 smtClean="0"/>
                        <a:t>PROWADZĄCE DZIAŁALNOŚĆ MARGINALNĄ, LOKALNĄ, OGRANICZONĄ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 smtClean="0"/>
                        <a:t>(MOL)</a:t>
                      </a:r>
                      <a:endParaRPr lang="pl-PL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93" marR="38793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9876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 smtClean="0"/>
                        <a:t>LICZBA ZAKŁADÓW</a:t>
                      </a:r>
                      <a:endParaRPr lang="pl-PL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93" marR="387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 smtClean="0"/>
                        <a:t>ZDOLNOŚĆ PRODUKCYJNA t/tydzień</a:t>
                      </a:r>
                      <a:endParaRPr lang="pl-PL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93" marR="387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 smtClean="0"/>
                        <a:t>LICZBA ZAKŁADÓW</a:t>
                      </a:r>
                      <a:endParaRPr lang="pl-PL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93" marR="387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 smtClean="0"/>
                        <a:t>ZDOLNOŚĆ PRODUKCYJNA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 smtClean="0"/>
                        <a:t>t/tydzień</a:t>
                      </a:r>
                      <a:endParaRPr lang="pl-PL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93" marR="38793" marT="0" marB="0" anchor="ctr"/>
                </a:tc>
              </a:tr>
              <a:tr h="6400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 smtClean="0"/>
                        <a:t>MIĘSO WĘDZONE I PRODUKTY MIĘSNE WĘDZONE</a:t>
                      </a:r>
                      <a:endParaRPr lang="pl-PL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93" marR="387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/>
                        <a:t>498</a:t>
                      </a:r>
                      <a:endParaRPr lang="pl-PL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93" marR="387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/>
                        <a:t>23208,13</a:t>
                      </a:r>
                      <a:endParaRPr lang="pl-PL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93" marR="387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/>
                        <a:t>945</a:t>
                      </a:r>
                      <a:endParaRPr lang="pl-PL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93" marR="387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/>
                        <a:t>1559,12</a:t>
                      </a:r>
                      <a:endParaRPr lang="pl-PL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93" marR="38793" marT="0" marB="0" anchor="ctr"/>
                </a:tc>
              </a:tr>
              <a:tr h="6462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 smtClean="0"/>
                        <a:t>MIĘSO RYB WĘDZONYCH I PRODUKTÓW RYBOŁÓWSTWA WĘDZONE</a:t>
                      </a:r>
                      <a:endParaRPr lang="pl-PL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93" marR="387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/>
                        <a:t>36</a:t>
                      </a:r>
                      <a:endParaRPr lang="pl-PL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93" marR="387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/>
                        <a:t>653,95</a:t>
                      </a:r>
                      <a:endParaRPr lang="pl-PL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93" marR="387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/>
                        <a:t>46</a:t>
                      </a:r>
                      <a:endParaRPr lang="pl-PL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93" marR="387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/>
                        <a:t>22,73</a:t>
                      </a:r>
                      <a:endParaRPr lang="pl-PL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93" marR="38793" marT="0" marB="0" anchor="ctr"/>
                </a:tc>
              </a:tr>
              <a:tr h="13687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 smtClean="0"/>
                        <a:t>SZPROTY WĘDZONE I SZPROTY WĘDZONE W KONSERWIE, MAŁŻE, MIĘSO PODDANE OBRÓBCE CIEPLNEJ I PRODUKTY MIĘSNE PODDANE OBRÓBCE CIEPLNEJ SPRZEDAWANE KONSUMENTOWI KOŃCOWEMU</a:t>
                      </a:r>
                      <a:endParaRPr lang="pl-PL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93" marR="387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/>
                        <a:t>12</a:t>
                      </a:r>
                      <a:endParaRPr lang="pl-PL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93" marR="387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/>
                        <a:t>68,3</a:t>
                      </a:r>
                      <a:endParaRPr lang="pl-PL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93" marR="387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/>
                        <a:t>40</a:t>
                      </a:r>
                      <a:endParaRPr lang="pl-PL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93" marR="387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/>
                        <a:t>43,75</a:t>
                      </a:r>
                      <a:endParaRPr lang="pl-PL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93" marR="38793" marT="0" marB="0" anchor="ctr"/>
                </a:tc>
              </a:tr>
            </a:tbl>
          </a:graphicData>
        </a:graphic>
      </p:graphicFrame>
      <p:sp>
        <p:nvSpPr>
          <p:cNvPr id="7" name="Prostokąt zaokrąglony 6"/>
          <p:cNvSpPr/>
          <p:nvPr/>
        </p:nvSpPr>
        <p:spPr>
          <a:xfrm>
            <a:off x="395288" y="1412875"/>
            <a:ext cx="8353425" cy="36036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pl-PL" sz="1400" b="1" dirty="0"/>
              <a:t>DANE DOTYCZĄCE PRODUKTÓW WĘDZONYCH TRADYCYJNIE</a:t>
            </a:r>
            <a:endParaRPr lang="pl-PL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Obraz 23" descr="logo_ministerstw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60350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rostokąt 8"/>
          <p:cNvSpPr>
            <a:spLocks noChangeArrowheads="1"/>
          </p:cNvSpPr>
          <p:nvPr/>
        </p:nvSpPr>
        <p:spPr bwMode="auto">
          <a:xfrm>
            <a:off x="179388" y="6381750"/>
            <a:ext cx="8785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l-PL" b="1" dirty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Ministerstwo Rolnictwa i Rozwoju Wsi</a:t>
            </a:r>
          </a:p>
        </p:txBody>
      </p:sp>
      <p:sp>
        <p:nvSpPr>
          <p:cNvPr id="8" name="Prostokąt zaokrąglony 7"/>
          <p:cNvSpPr/>
          <p:nvPr/>
        </p:nvSpPr>
        <p:spPr>
          <a:xfrm>
            <a:off x="1042988" y="1700213"/>
            <a:ext cx="7202487" cy="230505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pl-PL" sz="2000" dirty="0"/>
              <a:t>Producenci zobligowani są do: </a:t>
            </a:r>
          </a:p>
          <a:p>
            <a:pPr algn="ctr">
              <a:defRPr/>
            </a:pPr>
            <a:endParaRPr lang="pl-PL" sz="2000" dirty="0"/>
          </a:p>
          <a:p>
            <a:pPr algn="ctr">
              <a:defRPr/>
            </a:pPr>
            <a:r>
              <a:rPr lang="pl-PL" sz="2000" dirty="0"/>
              <a:t>wdrożenia systemu HACCP</a:t>
            </a:r>
          </a:p>
          <a:p>
            <a:pPr algn="ctr">
              <a:defRPr/>
            </a:pPr>
            <a:r>
              <a:rPr lang="pl-PL" sz="2000" dirty="0"/>
              <a:t>i wykonania badań w kierunku poziomu </a:t>
            </a:r>
          </a:p>
          <a:p>
            <a:pPr algn="ctr">
              <a:defRPr/>
            </a:pPr>
            <a:r>
              <a:rPr lang="pl-PL" sz="2000" dirty="0"/>
              <a:t>wielopierścieniowych węglowodorów aromatycznych WWA</a:t>
            </a:r>
          </a:p>
        </p:txBody>
      </p:sp>
      <p:pic>
        <p:nvPicPr>
          <p:cNvPr id="10" name="Obraz 9" descr="DSC0777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4293096"/>
            <a:ext cx="1440160" cy="19202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Obraz 10" descr="DSC0777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23728" y="4293096"/>
            <a:ext cx="1440160" cy="19202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Obraz 11" descr="DSC0777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19872" y="4293096"/>
            <a:ext cx="2580771" cy="19355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1512" name="Tytuł 11"/>
          <p:cNvSpPr>
            <a:spLocks noGrp="1"/>
          </p:cNvSpPr>
          <p:nvPr>
            <p:ph type="title"/>
          </p:nvPr>
        </p:nvSpPr>
        <p:spPr>
          <a:xfrm>
            <a:off x="827088" y="228600"/>
            <a:ext cx="8137525" cy="823913"/>
          </a:xfrm>
        </p:spPr>
        <p:txBody>
          <a:bodyPr/>
          <a:lstStyle/>
          <a:p>
            <a:r>
              <a:rPr lang="pl-PL" sz="2800" b="1" smtClean="0">
                <a:solidFill>
                  <a:srgbClr val="003300"/>
                </a:solidFill>
              </a:rPr>
              <a:t>Wędzenie – nowe, unijne przepisy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Obraz 23" descr="logo_ministerstw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60350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Prostokąt 8"/>
          <p:cNvSpPr>
            <a:spLocks noChangeArrowheads="1"/>
          </p:cNvSpPr>
          <p:nvPr/>
        </p:nvSpPr>
        <p:spPr bwMode="auto">
          <a:xfrm>
            <a:off x="179388" y="6381750"/>
            <a:ext cx="8785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l-PL" b="1" dirty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Ministerstwo Rolnictwa i Rozwoju Wsi</a:t>
            </a:r>
          </a:p>
        </p:txBody>
      </p:sp>
      <p:sp>
        <p:nvSpPr>
          <p:cNvPr id="10" name="Prostokąt zaokrąglony 9"/>
          <p:cNvSpPr/>
          <p:nvPr/>
        </p:nvSpPr>
        <p:spPr>
          <a:xfrm>
            <a:off x="323850" y="1700213"/>
            <a:ext cx="8496300" cy="187325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pl-PL" dirty="0">
                <a:solidFill>
                  <a:srgbClr val="C00000"/>
                </a:solidFill>
              </a:rPr>
              <a:t>Minister Rolnictwa i Rozwoju Wsi </a:t>
            </a:r>
          </a:p>
          <a:p>
            <a:pPr algn="ctr">
              <a:defRPr/>
            </a:pPr>
            <a:r>
              <a:rPr lang="pl-PL" dirty="0"/>
              <a:t>zorganizuje w najbliższym czasie </a:t>
            </a:r>
          </a:p>
          <a:p>
            <a:pPr algn="ctr">
              <a:defRPr/>
            </a:pPr>
            <a:r>
              <a:rPr lang="pl-PL" dirty="0">
                <a:solidFill>
                  <a:srgbClr val="C00000"/>
                </a:solidFill>
              </a:rPr>
              <a:t>spotkanie z </a:t>
            </a:r>
            <a:r>
              <a:rPr lang="pl-PL" dirty="0">
                <a:solidFill>
                  <a:srgbClr val="C00000"/>
                </a:solidFill>
              </a:rPr>
              <a:t>udziałem ministra </a:t>
            </a:r>
            <a:r>
              <a:rPr lang="pl-PL" dirty="0">
                <a:solidFill>
                  <a:srgbClr val="C00000"/>
                </a:solidFill>
              </a:rPr>
              <a:t>zdrowia oraz </a:t>
            </a:r>
            <a:r>
              <a:rPr lang="pl-PL" dirty="0">
                <a:solidFill>
                  <a:srgbClr val="C00000"/>
                </a:solidFill>
              </a:rPr>
              <a:t>z przedstawicielami producentów</a:t>
            </a:r>
            <a:r>
              <a:rPr lang="pl-PL" dirty="0"/>
              <a:t> </a:t>
            </a:r>
          </a:p>
          <a:p>
            <a:pPr algn="ctr">
              <a:defRPr/>
            </a:pPr>
            <a:r>
              <a:rPr lang="pl-PL" dirty="0"/>
              <a:t>w sprawie unijnego rozporządzenia dotyczącego najwyższych dopuszczalnych poziomów wielopierścieniowych węglowodorów aromatycznych </a:t>
            </a:r>
          </a:p>
          <a:p>
            <a:pPr algn="ctr">
              <a:defRPr/>
            </a:pPr>
            <a:r>
              <a:rPr lang="pl-PL" dirty="0"/>
              <a:t>w wędzonej żywności.</a:t>
            </a:r>
          </a:p>
        </p:txBody>
      </p:sp>
      <p:sp>
        <p:nvSpPr>
          <p:cNvPr id="11" name="Prostokąt zaokrąglony 10"/>
          <p:cNvSpPr/>
          <p:nvPr/>
        </p:nvSpPr>
        <p:spPr>
          <a:xfrm>
            <a:off x="323850" y="4149725"/>
            <a:ext cx="8496300" cy="122396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pl-PL" dirty="0"/>
              <a:t>Ministerstwo rolnictwa i rozwoju wsi, </a:t>
            </a:r>
          </a:p>
          <a:p>
            <a:pPr algn="ctr">
              <a:defRPr/>
            </a:pPr>
            <a:r>
              <a:rPr lang="pl-PL" dirty="0"/>
              <a:t>poprzez organizację </a:t>
            </a:r>
            <a:r>
              <a:rPr lang="pl-PL" dirty="0">
                <a:solidFill>
                  <a:srgbClr val="C00000"/>
                </a:solidFill>
              </a:rPr>
              <a:t>cyklu szkoleń, </a:t>
            </a:r>
            <a:r>
              <a:rPr lang="pl-PL" dirty="0"/>
              <a:t>pomoże producentom żywności </a:t>
            </a:r>
          </a:p>
          <a:p>
            <a:pPr algn="ctr">
              <a:defRPr/>
            </a:pPr>
            <a:r>
              <a:rPr lang="pl-PL" dirty="0"/>
              <a:t>w dostosowaniu się do nowych przepisów.</a:t>
            </a:r>
          </a:p>
        </p:txBody>
      </p:sp>
      <p:sp>
        <p:nvSpPr>
          <p:cNvPr id="22534" name="Tytuł 11"/>
          <p:cNvSpPr>
            <a:spLocks noGrp="1"/>
          </p:cNvSpPr>
          <p:nvPr>
            <p:ph type="title"/>
          </p:nvPr>
        </p:nvSpPr>
        <p:spPr>
          <a:xfrm>
            <a:off x="827088" y="228600"/>
            <a:ext cx="8137525" cy="823913"/>
          </a:xfrm>
        </p:spPr>
        <p:txBody>
          <a:bodyPr/>
          <a:lstStyle/>
          <a:p>
            <a:r>
              <a:rPr lang="pl-PL" sz="2800" b="1" smtClean="0">
                <a:solidFill>
                  <a:srgbClr val="003300"/>
                </a:solidFill>
              </a:rPr>
              <a:t>Wędzenie – nowe, unijne przepisy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ejski">
  <a:themeElements>
    <a:clrScheme name="Niestandardowy 8">
      <a:dk1>
        <a:srgbClr val="4F6128"/>
      </a:dk1>
      <a:lt1>
        <a:srgbClr val="4F6128"/>
      </a:lt1>
      <a:dk2>
        <a:srgbClr val="F3F1EA"/>
      </a:dk2>
      <a:lt2>
        <a:srgbClr val="FFFFFF"/>
      </a:lt2>
      <a:accent1>
        <a:srgbClr val="C4BD97"/>
      </a:accent1>
      <a:accent2>
        <a:srgbClr val="C0000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6600"/>
      </a:hlink>
      <a:folHlink>
        <a:srgbClr val="800080"/>
      </a:folHlink>
    </a:clrScheme>
    <a:fontScheme name="Miejski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ejski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4296</TotalTime>
  <Words>564</Words>
  <Application>Microsoft Office PowerPoint</Application>
  <PresentationFormat>Pokaz na ekranie (4:3)</PresentationFormat>
  <Paragraphs>180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7" baseType="lpstr">
      <vt:lpstr>Arial</vt:lpstr>
      <vt:lpstr>Georgia</vt:lpstr>
      <vt:lpstr>Wingdings 2</vt:lpstr>
      <vt:lpstr>Wingdings</vt:lpstr>
      <vt:lpstr>Calibri</vt:lpstr>
      <vt:lpstr>Times New Roman</vt:lpstr>
      <vt:lpstr>Miejski</vt:lpstr>
      <vt:lpstr>Slajd 1</vt:lpstr>
      <vt:lpstr>Wędzenie – nowe, unijne przepisy</vt:lpstr>
      <vt:lpstr>Wędzenie – nowe, unijne przepisy</vt:lpstr>
      <vt:lpstr>Wędzenie – nowe, unijne przepisy</vt:lpstr>
      <vt:lpstr>Wędzenie – nowe, unijne przepisy</vt:lpstr>
      <vt:lpstr>Wędzenie – nowe, unijne przepisy</vt:lpstr>
      <vt:lpstr>Wędzenie – nowe, unijne przepisy</vt:lpstr>
      <vt:lpstr>Wędzenie – nowe, unijne przepisy</vt:lpstr>
      <vt:lpstr>Wędzenie – nowe, unijne przepisy</vt:lpstr>
      <vt:lpstr>Slajd 10</vt:lpstr>
    </vt:vector>
  </TitlesOfParts>
  <Company>Nazwa twojej firmy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rkania</dc:creator>
  <cp:lastModifiedBy>Twoja nazwa użytkownika</cp:lastModifiedBy>
  <cp:revision>451</cp:revision>
  <dcterms:created xsi:type="dcterms:W3CDTF">2012-10-19T09:10:46Z</dcterms:created>
  <dcterms:modified xsi:type="dcterms:W3CDTF">2014-01-16T09:50:04Z</dcterms:modified>
</cp:coreProperties>
</file>